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</p:sldIdLst>
  <p:sldSz cy="6858000" cx="12192000"/>
  <p:notesSz cx="6858000" cy="9144000"/>
  <p:embeddedFontLst>
    <p:embeddedFont>
      <p:font typeface="Bitter"/>
      <p:regular r:id="rId60"/>
      <p:bold r:id="rId61"/>
      <p:italic r:id="rId62"/>
    </p:embeddedFont>
    <p:embeddedFont>
      <p:font typeface="Source Sans Pro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Bitter-italic.fntdata"/><Relationship Id="rId61" Type="http://schemas.openxmlformats.org/officeDocument/2006/relationships/font" Target="fonts/Bitter-bold.fntdata"/><Relationship Id="rId20" Type="http://schemas.openxmlformats.org/officeDocument/2006/relationships/slide" Target="slides/slide16.xml"/><Relationship Id="rId64" Type="http://schemas.openxmlformats.org/officeDocument/2006/relationships/font" Target="fonts/SourceSansPro-bold.fntdata"/><Relationship Id="rId63" Type="http://schemas.openxmlformats.org/officeDocument/2006/relationships/font" Target="fonts/SourceSansPro-regular.fntdata"/><Relationship Id="rId22" Type="http://schemas.openxmlformats.org/officeDocument/2006/relationships/slide" Target="slides/slide18.xml"/><Relationship Id="rId66" Type="http://schemas.openxmlformats.org/officeDocument/2006/relationships/font" Target="fonts/SourceSansPro-boldItalic.fntdata"/><Relationship Id="rId21" Type="http://schemas.openxmlformats.org/officeDocument/2006/relationships/slide" Target="slides/slide17.xml"/><Relationship Id="rId65" Type="http://schemas.openxmlformats.org/officeDocument/2006/relationships/font" Target="fonts/SourceSansPro-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Bitter-regular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ce90f7698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5ce90f7698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e90f7698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5ce90f7698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dc961fc47_1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5dc961fc47_1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dc961fc47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5dc961fc47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ce90f7698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5ce90f7698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ce90f7698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5ce90f7698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ce90f7698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5ce90f7698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ce90f7698_0_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5ce90f7698_0_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ce90f7698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5ce90f7698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Trevor - Welcome to the Engineering on boarding.</a:t>
            </a:r>
            <a:endParaRPr/>
          </a:p>
        </p:txBody>
      </p:sp>
      <p:sp>
        <p:nvSpPr>
          <p:cNvPr id="150" name="Google Shape;15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ce90f7698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5ce90f7698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ce90f7698_0_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g5ce90f7698_0_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ce90f7698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5ce90f7698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ce90f7698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5ce90f7698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ce90f7698_0_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5ce90f7698_0_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ce90f7698_0_1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5ce90f7698_0_1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5ce90f7698_0_2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g5ce90f7698_0_2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ce90f7698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5ce90f7698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ce90f7698_0_2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5ce90f7698_0_2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dc961fc47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Bill</a:t>
            </a:r>
            <a:endParaRPr/>
          </a:p>
        </p:txBody>
      </p:sp>
      <p:sp>
        <p:nvSpPr>
          <p:cNvPr id="156" name="Google Shape;156;g5dc961fc47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d2997474e_1_1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5d2997474e_1_1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ce90f7698_0_2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5ce90f7698_0_2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5ce90f7698_0_2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5ce90f7698_0_2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5ce90f7698_0_2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5ce90f7698_0_2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5ce90f7698_0_2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g5ce90f7698_0_2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ce90f7698_0_2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the goal is to avoid writing code that they will have to throw away or </a:t>
            </a:r>
            <a:r>
              <a:rPr lang="en-US"/>
              <a:t>dramatically</a:t>
            </a:r>
            <a:r>
              <a:rPr lang="en-US"/>
              <a:t> refactor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also the goal is to leverage the existing common classes and patterns in Vets-API, as they are already wired into our overall error handling, logging and monitoring, etc.</a:t>
            </a:r>
            <a:endParaRPr/>
          </a:p>
        </p:txBody>
      </p:sp>
      <p:sp>
        <p:nvSpPr>
          <p:cNvPr id="380" name="Google Shape;380;g5ce90f7698_0_2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5ce90f7698_0_2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they can always just run `rubocop` locally to see where things stand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if they do not, it will be ran during CI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if RuboCop fails during CI, Jenkins will say that there was a RuboCop failure, and then they would run `rubocop` locally to see the exact details</a:t>
            </a:r>
            <a:endParaRPr/>
          </a:p>
        </p:txBody>
      </p:sp>
      <p:sp>
        <p:nvSpPr>
          <p:cNvPr id="387" name="Google Shape;387;g5ce90f7698_0_2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ce90f7698_0_3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this is a presentation Harry gave at an engineering meeting, edited down to just presentation itself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it goes over the typically, best practices implementation for adding a new endpoint in Vets-API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the slide deck includes links to everything that was covered in the screencast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the screencast is essentially walking you through all of the items in the “Vets-API Endpoint Punch List”</a:t>
            </a:r>
            <a:endParaRPr/>
          </a:p>
        </p:txBody>
      </p:sp>
      <p:sp>
        <p:nvSpPr>
          <p:cNvPr id="394" name="Google Shape;394;g5ce90f7698_0_3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5ce90f7698_0_2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g5ce90f7698_0_2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5ce90f7698_0_3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g5ce90f7698_0_3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Trevor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Introduce the team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High level setup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Best practices at a high level. Expectations.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Resource links for you to review offline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Question and answer session at the end</a:t>
            </a:r>
            <a:endParaRPr/>
          </a:p>
        </p:txBody>
      </p:sp>
      <p:sp>
        <p:nvSpPr>
          <p:cNvPr id="163" name="Google Shape;16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5ce90f7698_0_3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g5ce90f7698_0_3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5ce90f7698_0_3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g5ce90f7698_0_3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ce90f7698_0_3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5ce90f7698_0_3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5ce90f7698_0_3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VSP takes a multiple approach to accessibility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Page  scans (semi-automated)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e2e scans (automated)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Manual testing with keyboards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Manual testing with screen readers</a:t>
            </a:r>
            <a:endParaRPr/>
          </a:p>
        </p:txBody>
      </p:sp>
      <p:sp>
        <p:nvSpPr>
          <p:cNvPr id="434" name="Google Shape;434;g5ce90f7698_0_3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d2bf9088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-US"/>
              <a:t>VSP prefers to do semi-automated testing while developing new features or improving existing ones</a:t>
            </a:r>
            <a:endParaRPr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This helps identify a number of accessibility issues when they are easiest to fix</a:t>
            </a:r>
            <a:endParaRPr/>
          </a:p>
        </p:txBody>
      </p:sp>
      <p:sp>
        <p:nvSpPr>
          <p:cNvPr id="441" name="Google Shape;441;g5d2bf9088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5d1e8ac2e0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Aut</a:t>
            </a:r>
            <a:r>
              <a:rPr lang="en-US"/>
              <a:t>om</a:t>
            </a:r>
            <a:r>
              <a:rPr lang="en-US"/>
              <a:t>ated accessibility tests are included in e2e test suites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These tests run every time a build task is started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Help limit regressions as code evolves</a:t>
            </a:r>
            <a:endParaRPr/>
          </a:p>
        </p:txBody>
      </p:sp>
      <p:sp>
        <p:nvSpPr>
          <p:cNvPr id="448" name="Google Shape;448;g5d1e8ac2e0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5d1e8ac2e0_3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Applications should be fully usable with a keyboard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Use native elements like buttons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Can be tested during development and as part of a formal audit</a:t>
            </a:r>
            <a:endParaRPr/>
          </a:p>
        </p:txBody>
      </p:sp>
      <p:sp>
        <p:nvSpPr>
          <p:cNvPr id="455" name="Google Shape;455;g5d1e8ac2e0_3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d1e8ac2e0_3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Focus should be managed for client-side route changes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Focus should be managed when things are added or removed from the page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Improves experiences for keyboard and assistive device users</a:t>
            </a:r>
            <a:endParaRPr/>
          </a:p>
        </p:txBody>
      </p:sp>
      <p:sp>
        <p:nvSpPr>
          <p:cNvPr id="462" name="Google Shape;462;g5d1e8ac2e0_3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5d1e8ac2e0_3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Headings give a page semantic meaning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They give us good hooks for visual styling and assist device navigation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Nesting organizes content according to its importance</a:t>
            </a:r>
            <a:endParaRPr/>
          </a:p>
        </p:txBody>
      </p:sp>
      <p:sp>
        <p:nvSpPr>
          <p:cNvPr id="469" name="Google Shape;469;g5d1e8ac2e0_3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5ce90f7698_0_3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g5ce90f7698_0_3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ce90f7698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Trevor</a:t>
            </a:r>
            <a:endParaRPr/>
          </a:p>
        </p:txBody>
      </p:sp>
      <p:sp>
        <p:nvSpPr>
          <p:cNvPr id="171" name="Google Shape;171;g5ce90f7698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ce90f7698_0_3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g5ce90f7698_0_3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5ce90f7698_0_3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g5ce90f7698_0_3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ce90f7698_0_3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g5ce90f7698_0_3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5d2997474e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5d2997474e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Emily</a:t>
            </a:r>
            <a:endParaRPr/>
          </a:p>
        </p:txBody>
      </p:sp>
      <p:sp>
        <p:nvSpPr>
          <p:cNvPr id="503" name="Google Shape;503;g5d2997474e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5d2997474e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5d2997474e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Layla facilitates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Emily takes notes</a:t>
            </a:r>
            <a:endParaRPr/>
          </a:p>
        </p:txBody>
      </p:sp>
      <p:sp>
        <p:nvSpPr>
          <p:cNvPr id="509" name="Google Shape;509;g5d2997474e_1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5d2997474e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g5d2997474e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Trevor</a:t>
            </a:r>
            <a:endParaRPr/>
          </a:p>
        </p:txBody>
      </p:sp>
      <p:sp>
        <p:nvSpPr>
          <p:cNvPr id="177" name="Google Shape;17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d3d1ca99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d3d1ca99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5d3d1ca99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ce90f7698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Bill</a:t>
            </a:r>
            <a:endParaRPr/>
          </a:p>
        </p:txBody>
      </p:sp>
      <p:sp>
        <p:nvSpPr>
          <p:cNvPr id="196" name="Google Shape;196;g5ce90f7698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ce90f7698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5ce90f7698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title"/>
          </p:nvPr>
        </p:nvSpPr>
        <p:spPr>
          <a:xfrm>
            <a:off x="1524000" y="1577341"/>
            <a:ext cx="9144000" cy="198241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Bitter"/>
              <a:buNone/>
              <a:defRPr sz="4800">
                <a:solidFill>
                  <a:schemeClr val="accent3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body"/>
          </p:nvPr>
        </p:nvSpPr>
        <p:spPr>
          <a:xfrm>
            <a:off x="1524000" y="3594043"/>
            <a:ext cx="9144000" cy="760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867"/>
              <a:buFont typeface="Source Sans Pro"/>
              <a:buNone/>
              <a:defRPr sz="1867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867"/>
              <a:buFont typeface="Source Sans Pro"/>
              <a:buNone/>
              <a:defRPr sz="1867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867"/>
              <a:buFont typeface="Source Sans Pro"/>
              <a:buNone/>
              <a:defRPr sz="1867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867"/>
              <a:buFont typeface="Source Sans Pro"/>
              <a:buNone/>
              <a:defRPr sz="1867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867"/>
              <a:buFont typeface="Source Sans Pro"/>
              <a:buNone/>
              <a:defRPr sz="1867">
                <a:solidFill>
                  <a:srgbClr val="7F8EA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62527" y="6217851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 dark">
  <p:cSld name="Comparison dark">
    <p:bg>
      <p:bgPr>
        <a:solidFill>
          <a:schemeClr val="accen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33"/>
              <a:buFont typeface="Bitter"/>
              <a:buNone/>
              <a:defRPr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609600" y="1525587"/>
            <a:ext cx="5283200" cy="46466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ntent Boxes">
  <p:cSld name="Three Content Boxe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609600" y="2475719"/>
            <a:ext cx="3657600" cy="3669495"/>
          </a:xfrm>
          <a:prstGeom prst="rect">
            <a:avLst/>
          </a:prstGeom>
          <a:solidFill>
            <a:srgbClr val="F2F2F2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" name="Google Shape;66;p12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ntent Boxes dark">
  <p:cSld name="Three Content Boxes dark">
    <p:bg>
      <p:bgPr>
        <a:solidFill>
          <a:schemeClr val="accen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33"/>
              <a:buFont typeface="Bitter"/>
              <a:buNone/>
              <a:defRPr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609600" y="2475719"/>
            <a:ext cx="3657600" cy="3669495"/>
          </a:xfrm>
          <a:prstGeom prst="rect">
            <a:avLst/>
          </a:prstGeom>
          <a:solidFill>
            <a:srgbClr val="318DDA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1" name="Google Shape;71;p13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ntent Boxes dark">
  <p:cSld name="Four Content Boxes dark">
    <p:bg>
      <p:bgPr>
        <a:solidFill>
          <a:schemeClr val="accen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33"/>
              <a:buFont typeface="Bitter"/>
              <a:buNone/>
              <a:defRPr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609600" y="2475720"/>
            <a:ext cx="5486400" cy="1853185"/>
          </a:xfrm>
          <a:prstGeom prst="rect">
            <a:avLst/>
          </a:prstGeom>
          <a:solidFill>
            <a:srgbClr val="318DDA"/>
          </a:solidFill>
          <a:ln cap="flat" cmpd="sng" w="762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6" name="Google Shape;76;p14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1/3">
  <p:cSld name="Image 1/3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609601" y="685800"/>
            <a:ext cx="7111999" cy="8636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8128000" y="0"/>
            <a:ext cx="40640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1" name="Google Shape;81;p15"/>
          <p:cNvSpPr txBox="1"/>
          <p:nvPr>
            <p:ph idx="2" type="body"/>
          </p:nvPr>
        </p:nvSpPr>
        <p:spPr>
          <a:xfrm>
            <a:off x="609600" y="330200"/>
            <a:ext cx="7112001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1/3 dark">
  <p:cSld name="Image 1/3 dark">
    <p:bg>
      <p:bgPr>
        <a:solidFill>
          <a:schemeClr val="accen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609601" y="685800"/>
            <a:ext cx="7111999" cy="8636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33"/>
              <a:buFont typeface="Bitter"/>
              <a:buNone/>
              <a:defRPr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8128000" y="0"/>
            <a:ext cx="40640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6" name="Google Shape;86;p16"/>
          <p:cNvSpPr txBox="1"/>
          <p:nvPr>
            <p:ph idx="2" type="body"/>
          </p:nvPr>
        </p:nvSpPr>
        <p:spPr>
          <a:xfrm>
            <a:off x="609600" y="330200"/>
            <a:ext cx="7112001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1/2">
  <p:cSld name="Image 1/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609602" y="685802"/>
            <a:ext cx="5283201" cy="8636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6299200" y="0"/>
            <a:ext cx="58928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17"/>
          <p:cNvSpPr txBox="1"/>
          <p:nvPr>
            <p:ph idx="2" type="body"/>
          </p:nvPr>
        </p:nvSpPr>
        <p:spPr>
          <a:xfrm>
            <a:off x="609600" y="330200"/>
            <a:ext cx="52832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1/2 dark">
  <p:cSld name="Image 1/2 dark">
    <p:bg>
      <p:bgPr>
        <a:solidFill>
          <a:schemeClr val="accen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609602" y="685802"/>
            <a:ext cx="5283201" cy="8636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33"/>
              <a:buFont typeface="Bitter"/>
              <a:buNone/>
              <a:defRPr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6299200" y="0"/>
            <a:ext cx="58928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6" name="Google Shape;96;p18"/>
          <p:cNvSpPr txBox="1"/>
          <p:nvPr>
            <p:ph idx="2" type="body"/>
          </p:nvPr>
        </p:nvSpPr>
        <p:spPr>
          <a:xfrm>
            <a:off x="609600" y="330200"/>
            <a:ext cx="52832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2/3">
  <p:cSld name="Image 2/3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609600" y="685797"/>
            <a:ext cx="3429000" cy="13144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4495800" y="0"/>
            <a:ext cx="76962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609600" y="330200"/>
            <a:ext cx="34290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2/3 dark">
  <p:cSld name="Image 2/3 dark">
    <p:bg>
      <p:bgPr>
        <a:solidFill>
          <a:schemeClr val="accen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609600" y="685797"/>
            <a:ext cx="3429000" cy="13144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33"/>
              <a:buFont typeface="Bitter"/>
              <a:buNone/>
              <a:defRPr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4495800" y="0"/>
            <a:ext cx="7696200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6" name="Google Shape;106;p20"/>
          <p:cNvSpPr txBox="1"/>
          <p:nvPr>
            <p:ph idx="2" type="body"/>
          </p:nvPr>
        </p:nvSpPr>
        <p:spPr>
          <a:xfrm>
            <a:off x="609600" y="330200"/>
            <a:ext cx="34290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tx">
  <p:cSld name="TITLE_AND_BODY">
    <p:bg>
      <p:bgPr>
        <a:solidFill>
          <a:schemeClr val="accen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09600" y="2944048"/>
            <a:ext cx="10972800" cy="9699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  <a:defRPr sz="4800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609600" y="2429129"/>
            <a:ext cx="10972800" cy="4824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  <a:defRPr sz="1867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21" name="Google Shape;21;p3"/>
          <p:cNvCxnSpPr/>
          <p:nvPr/>
        </p:nvCxnSpPr>
        <p:spPr>
          <a:xfrm>
            <a:off x="609600" y="3913949"/>
            <a:ext cx="10972800" cy="1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Wide">
  <p:cSld name="Image Wide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 b="0" i="0"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0" y="1701801"/>
            <a:ext cx="12192000" cy="44704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p21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Wide dark">
  <p:cSld name="Image Wide dark">
    <p:bg>
      <p:bgPr>
        <a:solidFill>
          <a:schemeClr val="accen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33"/>
              <a:buFont typeface="Bitter"/>
              <a:buNone/>
              <a:defRPr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0" y="1701801"/>
            <a:ext cx="12192000" cy="44704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6" name="Google Shape;116;p22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Split 2/3">
  <p:cSld name="1_Split 2/3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/>
          <p:nvPr/>
        </p:nvSpPr>
        <p:spPr>
          <a:xfrm>
            <a:off x="7721600" y="0"/>
            <a:ext cx="4470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60950" spcFirstLastPara="1" rIns="6095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23"/>
          <p:cNvSpPr txBox="1"/>
          <p:nvPr>
            <p:ph type="title"/>
          </p:nvPr>
        </p:nvSpPr>
        <p:spPr>
          <a:xfrm>
            <a:off x="609602" y="685802"/>
            <a:ext cx="6659303" cy="8636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609601" y="1701800"/>
            <a:ext cx="6659303" cy="4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2" type="body"/>
          </p:nvPr>
        </p:nvSpPr>
        <p:spPr>
          <a:xfrm>
            <a:off x="609599" y="330200"/>
            <a:ext cx="6659304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lit 1/2">
  <p:cSld name="Split 1/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/>
          <p:nvPr/>
        </p:nvSpPr>
        <p:spPr>
          <a:xfrm>
            <a:off x="6299200" y="0"/>
            <a:ext cx="58928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60950" spcFirstLastPara="1" rIns="6095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4"/>
          <p:cNvSpPr txBox="1"/>
          <p:nvPr>
            <p:ph type="title"/>
          </p:nvPr>
        </p:nvSpPr>
        <p:spPr>
          <a:xfrm>
            <a:off x="609602" y="685802"/>
            <a:ext cx="5283201" cy="8636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609600" y="1701800"/>
            <a:ext cx="5283200" cy="4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97954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667"/>
              <a:buFont typeface="Arial"/>
              <a:buChar char="•"/>
              <a:defRPr sz="2667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97954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667"/>
              <a:buFont typeface="Arial"/>
              <a:buChar char="•"/>
              <a:defRPr sz="2667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97954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667"/>
              <a:buFont typeface="Arial"/>
              <a:buChar char="•"/>
              <a:defRPr sz="2667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97954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667"/>
              <a:buFont typeface="Arial"/>
              <a:buChar char="•"/>
              <a:defRPr sz="2667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97954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667"/>
              <a:buFont typeface="Arial"/>
              <a:buChar char="•"/>
              <a:defRPr sz="2667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24"/>
          <p:cNvSpPr txBox="1"/>
          <p:nvPr>
            <p:ph idx="2" type="body"/>
          </p:nvPr>
        </p:nvSpPr>
        <p:spPr>
          <a:xfrm>
            <a:off x="609600" y="330200"/>
            <a:ext cx="52832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lit 1/3">
  <p:cSld name="Split 1/3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/>
          <p:nvPr/>
        </p:nvSpPr>
        <p:spPr>
          <a:xfrm>
            <a:off x="4470400" y="0"/>
            <a:ext cx="77216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60950" spcFirstLastPara="1" rIns="6095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4923097" y="685800"/>
            <a:ext cx="6659301" cy="54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25"/>
          <p:cNvSpPr txBox="1"/>
          <p:nvPr>
            <p:ph type="title"/>
          </p:nvPr>
        </p:nvSpPr>
        <p:spPr>
          <a:xfrm>
            <a:off x="609600" y="685800"/>
            <a:ext cx="3429000" cy="8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134" name="Google Shape;134;p25"/>
          <p:cNvSpPr txBox="1"/>
          <p:nvPr>
            <p:ph idx="2" type="body"/>
          </p:nvPr>
        </p:nvSpPr>
        <p:spPr>
          <a:xfrm>
            <a:off x="609600" y="330200"/>
            <a:ext cx="34290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dark">
  <p:cSld name="Blank dark">
    <p:bg>
      <p:bgPr>
        <a:solidFill>
          <a:schemeClr val="accen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Split 2/3">
  <p:cSld name="2_Split 2/3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7721600" y="0"/>
            <a:ext cx="4470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609602" y="685801"/>
            <a:ext cx="6659301" cy="8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 sz="3733"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0" type="dt"/>
          </p:nvPr>
        </p:nvSpPr>
        <p:spPr>
          <a:xfrm>
            <a:off x="609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4064000" y="6356351"/>
            <a:ext cx="3204901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87BCE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609600" y="1701800"/>
            <a:ext cx="6659301" cy="447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Source Sans Pro"/>
              <a:buNone/>
              <a:defRPr sz="24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Source Sans Pro"/>
              <a:buNone/>
              <a:defRPr sz="24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Source Sans Pro"/>
              <a:buNone/>
              <a:defRPr sz="24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Source Sans Pro"/>
              <a:buNone/>
              <a:defRPr sz="24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Source Sans Pro"/>
              <a:buNone/>
              <a:defRPr sz="24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2" type="body"/>
          </p:nvPr>
        </p:nvSpPr>
        <p:spPr>
          <a:xfrm>
            <a:off x="609600" y="330200"/>
            <a:ext cx="6659301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  <a:defRPr b="1" sz="1600" cap="none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333"/>
              <a:buFont typeface="Avenir"/>
              <a:buNone/>
              <a:defRPr sz="1333"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333"/>
              <a:buFont typeface="Avenir"/>
              <a:buNone/>
              <a:defRPr sz="1333"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333"/>
              <a:buFont typeface="Avenir"/>
              <a:buNone/>
              <a:defRPr sz="1333"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333"/>
              <a:buFont typeface="Avenir"/>
              <a:buNone/>
              <a:defRPr sz="1333"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3" type="body"/>
          </p:nvPr>
        </p:nvSpPr>
        <p:spPr>
          <a:xfrm>
            <a:off x="8128001" y="685800"/>
            <a:ext cx="3454399" cy="54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venir"/>
              <a:buNone/>
              <a:defRPr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venir"/>
              <a:buNone/>
              <a:defRPr>
                <a:solidFill>
                  <a:schemeClr val="dk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venir"/>
              <a:buNone/>
              <a:defRPr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venir"/>
              <a:buNone/>
              <a:defRPr>
                <a:solidFill>
                  <a:schemeClr val="dk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venir"/>
              <a:buNone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>
  <p:cSld name="Two Conte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609600" y="1525587"/>
            <a:ext cx="5283200" cy="46513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ntent Boxes">
  <p:cSld name="Four Content Boxe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609600" y="2475720"/>
            <a:ext cx="5486400" cy="1853185"/>
          </a:xfrm>
          <a:prstGeom prst="rect">
            <a:avLst/>
          </a:prstGeom>
          <a:solidFill>
            <a:srgbClr val="F2F2F2"/>
          </a:solidFill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Idea">
  <p:cSld name="Big Idea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609600" y="330200"/>
            <a:ext cx="10972800" cy="58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Source Sans Pro"/>
              <a:buNone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Idea dark">
  <p:cSld name="Big Idea dark">
    <p:bg>
      <p:bgPr>
        <a:solidFill>
          <a:schemeClr val="accent1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609600" y="330200"/>
            <a:ext cx="10972800" cy="58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ource Sans Pro"/>
              <a:buNone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dark">
  <p:cSld name="Title and Content dark">
    <p:bg>
      <p:bgPr>
        <a:solidFill>
          <a:schemeClr val="accent1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33"/>
              <a:buFont typeface="Bitter"/>
              <a:buNone/>
              <a:defRPr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" type="body"/>
          </p:nvPr>
        </p:nvSpPr>
        <p:spPr>
          <a:xfrm>
            <a:off x="609600" y="1701801"/>
            <a:ext cx="10058400" cy="44704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•"/>
              <a:defRPr sz="2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9BDE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i="0" sz="1200" u="none" cap="none" strike="noStrik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>
  <p:cSld name="Comparis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Bitter"/>
              <a:buNone/>
              <a:defRPr>
                <a:latin typeface="Bitter"/>
                <a:ea typeface="Bitter"/>
                <a:cs typeface="Bitter"/>
                <a:sym typeface="Bitter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609600" y="1525588"/>
            <a:ext cx="5283200" cy="46466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355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55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55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55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55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  <a:defRPr sz="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228600" lvl="1" marL="914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2pPr>
            <a:lvl3pPr indent="-228600" lvl="2" marL="1371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3pPr>
            <a:lvl4pPr indent="-228600" lvl="3" marL="1828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4pPr>
            <a:lvl5pPr indent="-228600" lvl="4" marL="22860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None/>
              <a:defRPr/>
            </a:lvl5pPr>
            <a:lvl6pPr indent="-342900" lvl="5" marL="27432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11307327" y="6400414"/>
            <a:ext cx="275073" cy="276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8EA3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09600" y="330200"/>
            <a:ext cx="10972800" cy="58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Avenir"/>
              <a:buNone/>
              <a:defRPr b="0" i="0" sz="3733" u="none" cap="none" strike="noStrike">
                <a:solidFill>
                  <a:srgbClr val="454454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Avenir"/>
              <a:buNone/>
              <a:defRPr b="0" i="0" sz="3733" u="none" cap="none" strike="noStrike">
                <a:solidFill>
                  <a:srgbClr val="454454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Avenir"/>
              <a:buNone/>
              <a:defRPr b="0" i="0" sz="3733" u="none" cap="none" strike="noStrike">
                <a:solidFill>
                  <a:srgbClr val="454454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Avenir"/>
              <a:buNone/>
              <a:defRPr b="0" i="0" sz="3733" u="none" cap="none" strike="noStrike">
                <a:solidFill>
                  <a:srgbClr val="454454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Avenir"/>
              <a:buNone/>
              <a:defRPr b="0" i="0" sz="3733" u="none" cap="none" strike="noStrike">
                <a:solidFill>
                  <a:srgbClr val="454454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465645" lvl="5" marL="2743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Avenir"/>
              <a:buChar char="•"/>
              <a:defRPr b="0" i="0" sz="3733" u="none" cap="none" strike="noStrike">
                <a:solidFill>
                  <a:srgbClr val="454454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465645" lvl="6" marL="32004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Avenir"/>
              <a:buChar char="•"/>
              <a:defRPr b="0" i="0" sz="3733" u="none" cap="none" strike="noStrike">
                <a:solidFill>
                  <a:srgbClr val="454454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465645" lvl="7" marL="36576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Avenir"/>
              <a:buChar char="•"/>
              <a:defRPr b="0" i="0" sz="3733" u="none" cap="none" strike="noStrike">
                <a:solidFill>
                  <a:srgbClr val="454454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465645" lvl="8" marL="41148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3733"/>
              <a:buFont typeface="Avenir"/>
              <a:buChar char="•"/>
              <a:defRPr b="0" i="0" sz="3733" u="none" cap="none" strike="noStrike">
                <a:solidFill>
                  <a:srgbClr val="454454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609600" y="274638"/>
            <a:ext cx="109728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venir"/>
              <a:buNone/>
              <a:defRPr b="0" i="0" sz="3733" u="none" cap="none" strike="noStrik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venir"/>
              <a:buNone/>
              <a:defRPr b="0" i="0" sz="3733" u="none" cap="none" strike="noStrik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venir"/>
              <a:buNone/>
              <a:defRPr b="0" i="0" sz="3733" u="none" cap="none" strike="noStrik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venir"/>
              <a:buNone/>
              <a:defRPr b="0" i="0" sz="3733" u="none" cap="none" strike="noStrik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venir"/>
              <a:buNone/>
              <a:defRPr b="0" i="0" sz="3733" u="none" cap="none" strike="noStrik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venir"/>
              <a:buNone/>
              <a:defRPr b="0" i="0" sz="3733" u="none" cap="none" strike="noStrik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venir"/>
              <a:buNone/>
              <a:defRPr b="0" i="0" sz="3733" u="none" cap="none" strike="noStrik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venir"/>
              <a:buNone/>
              <a:defRPr b="0" i="0" sz="3733" u="none" cap="none" strike="noStrik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venir"/>
              <a:buNone/>
              <a:defRPr b="0" i="0" sz="3733" u="none" cap="none" strike="noStrik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trevor@adhocteam.us" TargetMode="External"/><Relationship Id="rId4" Type="http://schemas.openxmlformats.org/officeDocument/2006/relationships/hyperlink" Target="mailto:bill@oddball.io" TargetMode="External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department-of-veterans-affairs/va.gov-vfs-teams/tree/master/DeveloperDocs" TargetMode="External"/><Relationship Id="rId4" Type="http://schemas.openxmlformats.org/officeDocument/2006/relationships/hyperlink" Target="https://github.com/department-of-veterans-affairs/va.gov-vfs-teams/tree/master/Onboard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department-of-veterans-affairs/va.gov-vfs-teams/blob/master/Onboarding/engineering-best-practices.md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department-of-veterans-affairs/vets.gov-team/issues/8738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epartment-of-veterans-affairs.github.io/veteran-facing-services-tools/platform/site-structure/environments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github.com/department-of-veterans-affairs/vets-api/pull/3002" TargetMode="External"/><Relationship Id="rId4" Type="http://schemas.openxmlformats.org/officeDocument/2006/relationships/hyperlink" Target="https://github.com/department-of-veterans-affairs/vets.gov-team/issues/19143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hub.blog/2019-02-14-introducing-draft-pull-requests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help.github.com/en/articles/requesting-a-pull-request-review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github.com/rubocop-hq/rubocop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youtu.be/u61LOvbG0ig" TargetMode="External"/><Relationship Id="rId4" Type="http://schemas.openxmlformats.org/officeDocument/2006/relationships/hyperlink" Target="https://hackmd.io/@5i0bFuB7T4601Y0VaS90pw/r1Mn_TqYG?type=slide#/" TargetMode="External"/><Relationship Id="rId5" Type="http://schemas.openxmlformats.org/officeDocument/2006/relationships/hyperlink" Target="https://github.com/department-of-veterans-affairs/va.gov-vfs-teams/blob/master/DeveloperDocs/vets-api/vets-api-endpoint-punch-list.md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department-of-veterans-affairs.github.io/veteran-facing-services-tools/getting-started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department-of-veterans-affairs.github.io/veteran-facing-services-tools/platform/tools/feature-flags/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deque.com/axe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github.com/department-of-veterans-affairs/vets-website/blob/master/src/platform/forms-system/test/config/helpers.js#L4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Relationship Id="rId3" Type="http://schemas.openxmlformats.org/officeDocument/2006/relationships/hyperlink" Target="https://dsva.slack.com/messages/CBU0KDSB1" TargetMode="External"/><Relationship Id="rId4" Type="http://schemas.openxmlformats.org/officeDocument/2006/relationships/hyperlink" Target="https://dsva.slack.com/messages/CE4304QPK" TargetMode="External"/><Relationship Id="rId5" Type="http://schemas.openxmlformats.org/officeDocument/2006/relationships/hyperlink" Target="https://dsva.slack.com/messages/CLF4P9UCV" TargetMode="External"/><Relationship Id="rId6" Type="http://schemas.openxmlformats.org/officeDocument/2006/relationships/hyperlink" Target="https://github.com/department-of-veterans-affairs/va.gov-vfs-teams/tree/master/DeveloperDocs" TargetMode="External"/><Relationship Id="rId7" Type="http://schemas.openxmlformats.org/officeDocument/2006/relationships/hyperlink" Target="https://github.com/department-of-veterans-affairs/va.gov-vfs-teams/tree/master/Onboarding" TargetMode="External"/><Relationship Id="rId8" Type="http://schemas.openxmlformats.org/officeDocument/2006/relationships/hyperlink" Target="https://github.com/department-of-veterans-affairs/va.gov-vfs-teams/blob/master/Onboarding/engineering-best-practices.md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s://adhoc.optimalworkshop.com/questions/dev-onboarding" TargetMode="Externa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sva.slack.com/messages/CBU0KDSB1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/>
          <p:nvPr/>
        </p:nvSpPr>
        <p:spPr>
          <a:xfrm>
            <a:off x="10100" y="0"/>
            <a:ext cx="12192000" cy="5688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7"/>
          <p:cNvSpPr txBox="1"/>
          <p:nvPr>
            <p:ph idx="4294967295" type="ctrTitle"/>
          </p:nvPr>
        </p:nvSpPr>
        <p:spPr>
          <a:xfrm>
            <a:off x="1524000" y="1124713"/>
            <a:ext cx="9144000" cy="198241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Bitter"/>
              <a:buNone/>
            </a:pPr>
            <a:r>
              <a:rPr lang="en-US" sz="4800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Engineering </a:t>
            </a:r>
            <a:r>
              <a:rPr b="0" i="0" lang="en-US" sz="4800" u="none" cap="none" strike="noStrike">
                <a:solidFill>
                  <a:srgbClr val="FFFFFF"/>
                </a:solidFill>
                <a:latin typeface="Bitter"/>
                <a:ea typeface="Bitter"/>
                <a:cs typeface="Bitter"/>
                <a:sym typeface="Bitter"/>
              </a:rPr>
              <a:t>Onboarding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3" name="Google Shape;143;p27"/>
          <p:cNvSpPr txBox="1"/>
          <p:nvPr>
            <p:ph idx="4294967295" type="subTitle"/>
          </p:nvPr>
        </p:nvSpPr>
        <p:spPr>
          <a:xfrm>
            <a:off x="1524000" y="3107128"/>
            <a:ext cx="9144000" cy="760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800"/>
              <a:buFont typeface="Source Sans Pro"/>
              <a:buNone/>
            </a:pPr>
            <a:r>
              <a:rPr b="1" lang="en-US" sz="1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VA.gov | [new team]</a:t>
            </a:r>
            <a:endParaRPr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8EA3"/>
              </a:buClr>
              <a:buSzPts val="1800"/>
              <a:buFont typeface="Source Sans Pro"/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4" name="Google Shape;144;p27"/>
          <p:cNvSpPr/>
          <p:nvPr/>
        </p:nvSpPr>
        <p:spPr>
          <a:xfrm>
            <a:off x="3432025" y="6072925"/>
            <a:ext cx="297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5550" lIns="71100" spcFirstLastPara="1" rIns="71100" wrap="square" tIns="35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1100">
                <a:latin typeface="Source Sans Pro"/>
                <a:ea typeface="Source Sans Pro"/>
                <a:cs typeface="Source Sans Pro"/>
                <a:sym typeface="Source Sans Pro"/>
              </a:rPr>
              <a:t>Trevor Pierce, VSP Accessibility Expert</a:t>
            </a:r>
            <a:endParaRPr b="1" i="0" sz="1100" u="none" cap="none" strike="noStrike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10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trevor@adhocteam.us</a:t>
            </a:r>
            <a:endParaRPr sz="1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100">
              <a:solidFill>
                <a:srgbClr val="0033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548575" y="6072925"/>
            <a:ext cx="2791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5550" lIns="71100" spcFirstLastPara="1" rIns="71100" wrap="square" tIns="35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1100">
                <a:latin typeface="Source Sans Pro"/>
                <a:ea typeface="Source Sans Pro"/>
                <a:cs typeface="Source Sans Pro"/>
                <a:sym typeface="Source Sans Pro"/>
              </a:rPr>
              <a:t>Bill Tran</a:t>
            </a:r>
            <a:r>
              <a:rPr b="1" lang="en-US" sz="1100">
                <a:latin typeface="Source Sans Pro"/>
                <a:ea typeface="Source Sans Pro"/>
                <a:cs typeface="Source Sans Pro"/>
                <a:sym typeface="Source Sans Pro"/>
              </a:rPr>
              <a:t>, VSP Frontend Engineer</a:t>
            </a:r>
            <a:endParaRPr b="1" i="0" sz="1100" u="none" cap="none" strike="noStrike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100" u="sng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bill@oddball.io</a:t>
            </a:r>
            <a:endParaRPr sz="11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100">
              <a:solidFill>
                <a:srgbClr val="00336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6" name="Google Shape;146;p27"/>
          <p:cNvSpPr txBox="1"/>
          <p:nvPr/>
        </p:nvSpPr>
        <p:spPr>
          <a:xfrm>
            <a:off x="9822525" y="6072919"/>
            <a:ext cx="15015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4800" lIns="94800" spcFirstLastPara="1" rIns="94800" wrap="square" tIns="94800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100">
                <a:latin typeface="Source Sans Pro"/>
                <a:ea typeface="Source Sans Pro"/>
                <a:cs typeface="Source Sans Pro"/>
                <a:sym typeface="Source Sans Pro"/>
              </a:rPr>
              <a:t>July 18</a:t>
            </a:r>
            <a:r>
              <a:rPr lang="en-US" sz="1100">
                <a:latin typeface="Source Sans Pro"/>
                <a:ea typeface="Source Sans Pro"/>
                <a:cs typeface="Source Sans Pro"/>
                <a:sym typeface="Source Sans Pro"/>
              </a:rPr>
              <a:t>, 2019</a:t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47" name="Google Shape;14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575" y="466306"/>
            <a:ext cx="2559301" cy="569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Access, Credentials &amp; Local Envs</a:t>
            </a:r>
            <a:endParaRPr/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3"/>
              </a:rPr>
              <a:t>VA Digital Service - Developer Documentation</a:t>
            </a:r>
            <a:endParaRPr>
              <a:solidFill>
                <a:schemeClr val="dk1"/>
              </a:solidFill>
            </a:endParaRPr>
          </a:p>
          <a:p>
            <a:pPr indent="-304792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4"/>
              </a:rPr>
              <a:t>Onboarding for External Contractors</a:t>
            </a:r>
            <a:endParaRPr>
              <a:solidFill>
                <a:schemeClr val="dk1"/>
              </a:solidFill>
            </a:endParaRPr>
          </a:p>
          <a:p>
            <a:pPr indent="0" lvl="0" marL="304792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13" name="Google Shape;213;p36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7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VSP Engineering Patterns</a:t>
            </a:r>
            <a:endParaRPr/>
          </a:p>
        </p:txBody>
      </p:sp>
      <p:sp>
        <p:nvSpPr>
          <p:cNvPr id="219" name="Google Shape;219;p37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8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VSP responsibility</a:t>
            </a:r>
            <a:endParaRPr/>
          </a:p>
        </p:txBody>
      </p:sp>
      <p:sp>
        <p:nvSpPr>
          <p:cNvPr id="225" name="Google Shape;225;p38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Developers experience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Code quality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Code consistency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Prevent VA.gov breakage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26" name="Google Shape;226;p38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Documentation</a:t>
            </a:r>
            <a:endParaRPr/>
          </a:p>
        </p:txBody>
      </p:sp>
      <p:sp>
        <p:nvSpPr>
          <p:cNvPr id="232" name="Google Shape;232;p39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Engineering Best Practices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3" name="Google Shape;233;p39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Motivation</a:t>
            </a:r>
            <a:endParaRPr/>
          </a:p>
        </p:txBody>
      </p:sp>
      <p:sp>
        <p:nvSpPr>
          <p:cNvPr id="239" name="Google Shape;239;p40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Provide direction, resources and support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Set expectations for a successful partnership and launch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0" name="Google Shape;240;p40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1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Tickets/Issues/User Stories</a:t>
            </a:r>
            <a:endParaRPr/>
          </a:p>
        </p:txBody>
      </p:sp>
      <p:sp>
        <p:nvSpPr>
          <p:cNvPr id="246" name="Google Shape;246;p41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2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Tickets/Issues/User stories</a:t>
            </a:r>
            <a:endParaRPr/>
          </a:p>
        </p:txBody>
      </p:sp>
      <p:sp>
        <p:nvSpPr>
          <p:cNvPr id="252" name="Google Shape;252;p42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Refine tickets until they are atomic 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Guideline: no larger than a week's worth of effort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3" name="Google Shape;253;p42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3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Tickets/Issues/User stories</a:t>
            </a:r>
            <a:endParaRPr/>
          </a:p>
        </p:txBody>
      </p:sp>
      <p:sp>
        <p:nvSpPr>
          <p:cNvPr id="259" name="Google Shape;259;p43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 epics to tether together common bodies of atomic work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0" name="Google Shape;260;p43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4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Tickets/Issues/User stories</a:t>
            </a:r>
            <a:endParaRPr/>
          </a:p>
        </p:txBody>
      </p:sp>
      <p:sp>
        <p:nvSpPr>
          <p:cNvPr id="266" name="Google Shape;266;p44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Use the GitHub issue template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Include background that provides context, resources, links, images, and/or POCs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Identify clear, concise, achievable acceptance criteria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When applicable, identify risks that could impact delivery, resources, quality, etc.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7" name="Google Shape;267;p44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5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Tickets/Issues/User stories</a:t>
            </a:r>
            <a:endParaRPr/>
          </a:p>
        </p:txBody>
      </p:sp>
      <p:sp>
        <p:nvSpPr>
          <p:cNvPr id="273" name="Google Shape;273;p45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Use tickets as a forum to discuss and capture implementation ideas, questions, patterns, access, etc.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In particular when implementation path is not clear, favor discussion prior to submitting a PR 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</a:t>
            </a:r>
            <a:endParaRPr/>
          </a:p>
          <a:p>
            <a:pPr indent="-355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https://github.com/department-of-veterans-affairs/vets.gov-team/issues/8738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4" name="Google Shape;274;p45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609600" y="2944048"/>
            <a:ext cx="10972800" cy="9699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>
                <a:latin typeface="Bitter"/>
                <a:ea typeface="Bitter"/>
                <a:cs typeface="Bitter"/>
                <a:sym typeface="Bitter"/>
              </a:rPr>
              <a:t>Welcome!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609600" y="2429129"/>
            <a:ext cx="10972800" cy="4824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Tickets/Issues/User stories</a:t>
            </a:r>
            <a:endParaRPr/>
          </a:p>
        </p:txBody>
      </p:sp>
      <p:sp>
        <p:nvSpPr>
          <p:cNvPr id="280" name="Google Shape;280;p46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Maintain accurate ticket status details (i.e. pipelines, assignees, blockers, etc.)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1" name="Google Shape;281;p46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7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Tickets/Issues/User stories</a:t>
            </a:r>
            <a:endParaRPr/>
          </a:p>
        </p:txBody>
      </p:sp>
      <p:sp>
        <p:nvSpPr>
          <p:cNvPr id="287" name="Google Shape;287;p47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Subscribe relevant VSP team members for visibility and agile support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Slack/GitHub Groups</a:t>
            </a:r>
            <a:endParaRPr u="sng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-355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frontend-review-group</a:t>
            </a:r>
            <a:endParaRPr/>
          </a:p>
          <a:p>
            <a:pPr indent="-355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backend-review-group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88" name="Google Shape;288;p47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8"/>
          <p:cNvSpPr txBox="1"/>
          <p:nvPr>
            <p:ph type="title"/>
          </p:nvPr>
        </p:nvSpPr>
        <p:spPr>
          <a:xfrm>
            <a:off x="609600" y="2944048"/>
            <a:ext cx="10972800" cy="9699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Pull Requests</a:t>
            </a:r>
            <a:endParaRPr/>
          </a:p>
        </p:txBody>
      </p:sp>
      <p:sp>
        <p:nvSpPr>
          <p:cNvPr id="294" name="Google Shape;294;p48"/>
          <p:cNvSpPr txBox="1"/>
          <p:nvPr>
            <p:ph idx="1" type="body"/>
          </p:nvPr>
        </p:nvSpPr>
        <p:spPr>
          <a:xfrm>
            <a:off x="609600" y="2429129"/>
            <a:ext cx="10972800" cy="4824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9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Pull Requests</a:t>
            </a:r>
            <a:endParaRPr/>
          </a:p>
        </p:txBody>
      </p:sp>
      <p:sp>
        <p:nvSpPr>
          <p:cNvPr id="300" name="Google Shape;300;p49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Post/update code in a PR frequently 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Multiple times per week, </a:t>
            </a:r>
            <a:r>
              <a:rPr b="1" lang="en-US"/>
              <a:t>no less than once a week</a:t>
            </a:r>
            <a:endParaRPr b="1"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Be it work-in-progress, or a PR ready for review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1" name="Google Shape;301;p49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0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Pull Requests</a:t>
            </a:r>
            <a:endParaRPr/>
          </a:p>
        </p:txBody>
      </p:sp>
      <p:sp>
        <p:nvSpPr>
          <p:cNvPr id="307" name="Google Shape;307;p50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Favor multiple, smaller, focused PR's over large PR's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The master branches of vets-website and vets-api are deployed </a:t>
            </a:r>
            <a:r>
              <a:rPr lang="en-US" u="sng">
                <a:solidFill>
                  <a:schemeClr val="dk1"/>
                </a:solidFill>
                <a:hlinkClick r:id="rId3"/>
              </a:rPr>
              <a:t>every weekday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08" name="Google Shape;308;p50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1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Pull Requests</a:t>
            </a:r>
            <a:endParaRPr/>
          </a:p>
        </p:txBody>
      </p:sp>
      <p:sp>
        <p:nvSpPr>
          <p:cNvPr id="314" name="Google Shape;314;p51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Use the GitHub pull request template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We prefer more details then assumptions</a:t>
            </a:r>
            <a:endParaRPr/>
          </a:p>
          <a:p>
            <a:pPr indent="-304792" lvl="0" marL="304792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When applicable, include screenshots </a:t>
            </a:r>
            <a:endParaRPr/>
          </a:p>
          <a:p>
            <a:pPr indent="-304792" lvl="0" marL="304792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New API endpoint docs, new UI, etc.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https://github.com/department-of-veterans-affairs/vets-api/pull/3002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https://github.com/department-of-veterans-affairs/vets.gov-team/issues/19143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15" name="Google Shape;315;p51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2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Pull Requests</a:t>
            </a:r>
            <a:endParaRPr/>
          </a:p>
        </p:txBody>
      </p:sp>
      <p:sp>
        <p:nvSpPr>
          <p:cNvPr id="321" name="Google Shape;321;p52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Identify work-in-progress PR's by adding WIP to the title, or using GitHub's </a:t>
            </a:r>
            <a:r>
              <a:rPr lang="en-US" u="sng">
                <a:solidFill>
                  <a:schemeClr val="dk1"/>
                </a:solidFill>
                <a:hlinkClick r:id="rId3"/>
              </a:rPr>
              <a:t>draft pull request feature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2" name="Google Shape;322;p52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3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Pull Requests</a:t>
            </a:r>
            <a:endParaRPr/>
          </a:p>
        </p:txBody>
      </p:sp>
      <p:sp>
        <p:nvSpPr>
          <p:cNvPr id="328" name="Google Shape;328;p53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Feel free to request reviews for a work-in-progress PR, and then use GitHub's </a:t>
            </a:r>
            <a:r>
              <a:rPr lang="en-US" u="sng">
                <a:solidFill>
                  <a:schemeClr val="dk1"/>
                </a:solidFill>
                <a:hlinkClick r:id="rId3"/>
              </a:rPr>
              <a:t>re-request review feature</a:t>
            </a:r>
            <a:r>
              <a:rPr lang="en-US"/>
              <a:t> to get final PR approvals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9" name="Google Shape;329;p53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4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Process</a:t>
            </a:r>
            <a:endParaRPr/>
          </a:p>
        </p:txBody>
      </p:sp>
      <p:sp>
        <p:nvSpPr>
          <p:cNvPr id="335" name="Google Shape;335;p54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5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Process</a:t>
            </a:r>
            <a:endParaRPr/>
          </a:p>
        </p:txBody>
      </p:sp>
      <p:sp>
        <p:nvSpPr>
          <p:cNvPr id="341" name="Google Shape;341;p55"/>
          <p:cNvSpPr txBox="1"/>
          <p:nvPr>
            <p:ph idx="1" type="body"/>
          </p:nvPr>
        </p:nvSpPr>
        <p:spPr>
          <a:xfrm>
            <a:off x="609600" y="1525586"/>
            <a:ext cx="9866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rPr lang="en-US"/>
              <a:t>Deployment process</a:t>
            </a:r>
            <a:endParaRPr/>
          </a:p>
        </p:txBody>
      </p:sp>
      <p:sp>
        <p:nvSpPr>
          <p:cNvPr id="342" name="Google Shape;342;p55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  <p:pic>
        <p:nvPicPr>
          <p:cNvPr id="343" name="Google Shape;34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57986"/>
            <a:ext cx="11887200" cy="2747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Presentation Slides</a:t>
            </a:r>
            <a:endParaRPr/>
          </a:p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301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Arial"/>
              <a:buChar char="•"/>
            </a:pPr>
            <a:r>
              <a:rPr lang="en-US" sz="2400"/>
              <a:t>We will be sharing the PDF version of the slides at the end</a:t>
            </a:r>
            <a:endParaRPr sz="2400"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0" name="Google Shape;160;p29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6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Process</a:t>
            </a:r>
            <a:endParaRPr/>
          </a:p>
        </p:txBody>
      </p:sp>
      <p:sp>
        <p:nvSpPr>
          <p:cNvPr id="349" name="Google Shape;349;p56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rPr lang="en-US"/>
              <a:t>Ensure comprehensive test coverage is in place for all code additions/updates</a:t>
            </a:r>
            <a:endParaRPr/>
          </a:p>
        </p:txBody>
      </p:sp>
      <p:sp>
        <p:nvSpPr>
          <p:cNvPr id="350" name="Google Shape;350;p56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7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Process</a:t>
            </a:r>
            <a:endParaRPr/>
          </a:p>
        </p:txBody>
      </p:sp>
      <p:sp>
        <p:nvSpPr>
          <p:cNvPr id="356" name="Google Shape;356;p57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rPr lang="en-US"/>
              <a:t>Hook into/add monitoring and alerting for your service</a:t>
            </a:r>
            <a:endParaRPr/>
          </a:p>
        </p:txBody>
      </p:sp>
      <p:sp>
        <p:nvSpPr>
          <p:cNvPr id="357" name="Google Shape;357;p57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8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Process</a:t>
            </a:r>
            <a:endParaRPr/>
          </a:p>
        </p:txBody>
      </p:sp>
      <p:sp>
        <p:nvSpPr>
          <p:cNvPr id="363" name="Google Shape;363;p58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rPr lang="en-US"/>
              <a:t>Capture relevant analytics for the feature</a:t>
            </a:r>
            <a:endParaRPr/>
          </a:p>
        </p:txBody>
      </p:sp>
      <p:sp>
        <p:nvSpPr>
          <p:cNvPr id="364" name="Google Shape;364;p58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9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Process</a:t>
            </a:r>
            <a:endParaRPr/>
          </a:p>
        </p:txBody>
      </p:sp>
      <p:sp>
        <p:nvSpPr>
          <p:cNvPr id="370" name="Google Shape;370;p59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rPr lang="en-US"/>
              <a:t>Add documentation to support your code and service (Yard docs, product docs, POC's, etc.)</a:t>
            </a:r>
            <a:endParaRPr/>
          </a:p>
        </p:txBody>
      </p:sp>
      <p:sp>
        <p:nvSpPr>
          <p:cNvPr id="371" name="Google Shape;371;p59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0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Backend Development</a:t>
            </a:r>
            <a:endParaRPr/>
          </a:p>
        </p:txBody>
      </p:sp>
      <p:sp>
        <p:nvSpPr>
          <p:cNvPr id="377" name="Google Shape;377;p60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1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Backend Development</a:t>
            </a:r>
            <a:endParaRPr/>
          </a:p>
        </p:txBody>
      </p:sp>
      <p:sp>
        <p:nvSpPr>
          <p:cNvPr id="383" name="Google Shape;383;p61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Discuss your implementation ideas with VSP backend team members early and often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There are many common patterns and classes that are in place in Vets-API that should be leveraged, that we can point you to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4" name="Google Shape;384;p61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2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Backend Development</a:t>
            </a:r>
            <a:endParaRPr/>
          </a:p>
        </p:txBody>
      </p:sp>
      <p:sp>
        <p:nvSpPr>
          <p:cNvPr id="390" name="Google Shape;390;p62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3"/>
              </a:rPr>
              <a:t>RuboCop</a:t>
            </a:r>
            <a:r>
              <a:rPr lang="en-US"/>
              <a:t> is used for Ruby style linting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Enforced at the CI level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1" name="Google Shape;391;p62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3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Backend Development</a:t>
            </a:r>
            <a:endParaRPr/>
          </a:p>
        </p:txBody>
      </p:sp>
      <p:sp>
        <p:nvSpPr>
          <p:cNvPr id="397" name="Google Shape;397;p63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3"/>
              </a:rPr>
              <a:t>Screencast</a:t>
            </a:r>
            <a:r>
              <a:rPr lang="en-US"/>
              <a:t> on patterns and practices when adding an endpoint to Vets-API (30min.)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4"/>
              </a:rPr>
              <a:t>Slide deck</a:t>
            </a:r>
            <a:r>
              <a:rPr lang="en-US"/>
              <a:t> on adding endpoints to Vets-API, includes links to code in the screencast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5"/>
              </a:rPr>
              <a:t>Vets-API Endpoint Punch List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8" name="Google Shape;398;p63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4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Frontend Development</a:t>
            </a:r>
            <a:endParaRPr/>
          </a:p>
        </p:txBody>
      </p:sp>
      <p:sp>
        <p:nvSpPr>
          <p:cNvPr id="404" name="Google Shape;404;p64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5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Frontend</a:t>
            </a:r>
            <a:r>
              <a:rPr lang="en-US">
                <a:solidFill>
                  <a:schemeClr val="dk1"/>
                </a:solidFill>
              </a:rPr>
              <a:t> Development</a:t>
            </a:r>
            <a:endParaRPr/>
          </a:p>
        </p:txBody>
      </p:sp>
      <p:sp>
        <p:nvSpPr>
          <p:cNvPr id="410" name="Google Shape;410;p65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</a:rPr>
              <a:t>Familiarize yourself with the </a:t>
            </a:r>
            <a:r>
              <a:rPr lang="en-US" u="sng">
                <a:solidFill>
                  <a:schemeClr val="dk1"/>
                </a:solidFill>
                <a:hlinkClick r:id="rId3"/>
              </a:rPr>
              <a:t>Client application documentation site</a:t>
            </a:r>
            <a:endParaRPr>
              <a:solidFill>
                <a:schemeClr val="dk1"/>
              </a:solidFill>
            </a:endParaRPr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</a:rPr>
              <a:t>It summarizes several common tasks, common components, and the high level structure of vets-website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1" name="Google Shape;411;p65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609602" y="685801"/>
            <a:ext cx="6659301" cy="8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>
                <a:latin typeface="Bitter"/>
                <a:ea typeface="Bitter"/>
                <a:cs typeface="Bitter"/>
                <a:sym typeface="Bitter"/>
              </a:rPr>
              <a:t>Agenda</a:t>
            </a:r>
            <a:endParaRPr/>
          </a:p>
        </p:txBody>
      </p:sp>
      <p:sp>
        <p:nvSpPr>
          <p:cNvPr id="166" name="Google Shape;166;p30"/>
          <p:cNvSpPr txBox="1"/>
          <p:nvPr>
            <p:ph idx="1" type="body"/>
          </p:nvPr>
        </p:nvSpPr>
        <p:spPr>
          <a:xfrm>
            <a:off x="609600" y="1545336"/>
            <a:ext cx="6659400" cy="46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571500" lvl="0" marL="5715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Arial"/>
              <a:buChar char="•"/>
            </a:pPr>
            <a:r>
              <a:rPr lang="en-US"/>
              <a:t>Introductions</a:t>
            </a:r>
            <a:endParaRPr/>
          </a:p>
          <a:p>
            <a:pPr indent="-571500" lvl="0" marL="5715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Arial"/>
              <a:buChar char="•"/>
            </a:pPr>
            <a:r>
              <a:rPr lang="en-US"/>
              <a:t>Getting setup</a:t>
            </a:r>
            <a:endParaRPr/>
          </a:p>
          <a:p>
            <a:pPr indent="-571500" lvl="0" marL="5715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Arial"/>
              <a:buChar char="•"/>
            </a:pPr>
            <a:r>
              <a:rPr lang="en-US"/>
              <a:t>VSP engineering best practices</a:t>
            </a:r>
            <a:endParaRPr/>
          </a:p>
          <a:p>
            <a:pPr indent="-571500" lvl="0" marL="5715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Arial"/>
              <a:buChar char="•"/>
            </a:pPr>
            <a:r>
              <a:rPr lang="en-US"/>
              <a:t>Resources</a:t>
            </a:r>
            <a:endParaRPr/>
          </a:p>
          <a:p>
            <a:pPr indent="-571500" lvl="0" marL="5715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Feedback</a:t>
            </a:r>
            <a:endParaRPr/>
          </a:p>
          <a:p>
            <a:pPr indent="-571500" lvl="0" marL="57150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400"/>
              <a:buFont typeface="Arial"/>
              <a:buChar char="•"/>
            </a:pPr>
            <a:r>
              <a:rPr lang="en-US"/>
              <a:t>Questions</a:t>
            </a:r>
            <a:endParaRPr sz="2400"/>
          </a:p>
        </p:txBody>
      </p:sp>
      <p:sp>
        <p:nvSpPr>
          <p:cNvPr id="167" name="Google Shape;167;p30"/>
          <p:cNvSpPr txBox="1"/>
          <p:nvPr>
            <p:ph idx="2" type="body"/>
          </p:nvPr>
        </p:nvSpPr>
        <p:spPr>
          <a:xfrm>
            <a:off x="609600" y="330200"/>
            <a:ext cx="6659301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Source Sans Pro"/>
              <a:buNone/>
            </a:pPr>
            <a:r>
              <a:rPr lang="en-US"/>
              <a:t>ENGINEERING</a:t>
            </a:r>
            <a:r>
              <a:rPr lang="en-US"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  <p:sp>
        <p:nvSpPr>
          <p:cNvPr id="168" name="Google Shape;168;p30"/>
          <p:cNvSpPr txBox="1"/>
          <p:nvPr>
            <p:ph idx="3" type="body"/>
          </p:nvPr>
        </p:nvSpPr>
        <p:spPr>
          <a:xfrm>
            <a:off x="8128001" y="685800"/>
            <a:ext cx="3454399" cy="54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venir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6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Frontend Development</a:t>
            </a:r>
            <a:endParaRPr/>
          </a:p>
        </p:txBody>
      </p:sp>
      <p:sp>
        <p:nvSpPr>
          <p:cNvPr id="417" name="Google Shape;417;p66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We encourage frequent merges of small pull requests and using </a:t>
            </a:r>
            <a:r>
              <a:rPr lang="en-US" u="sng">
                <a:solidFill>
                  <a:schemeClr val="dk1"/>
                </a:solidFill>
                <a:hlinkClick r:id="rId3"/>
              </a:rPr>
              <a:t>environment flags</a:t>
            </a:r>
            <a:r>
              <a:rPr lang="en-US">
                <a:solidFill>
                  <a:srgbClr val="000000"/>
                </a:solidFill>
              </a:rPr>
              <a:t> to keep partially complete or in progress features from appearing in production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18" name="Google Shape;418;p66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7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Frontend Development</a:t>
            </a:r>
            <a:endParaRPr/>
          </a:p>
        </p:txBody>
      </p:sp>
      <p:sp>
        <p:nvSpPr>
          <p:cNvPr id="424" name="Google Shape;424;p67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</a:rPr>
              <a:t>We rely heavily on automated testing in our continuous integration flow to detect regressions</a:t>
            </a:r>
            <a:endParaRPr>
              <a:solidFill>
                <a:srgbClr val="000000"/>
              </a:solidFill>
            </a:endParaRPr>
          </a:p>
          <a:p>
            <a:pPr indent="-304791" lvl="1" marL="755883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>
                <a:solidFill>
                  <a:srgbClr val="000000"/>
                </a:solidFill>
              </a:rPr>
              <a:t>e2e</a:t>
            </a:r>
            <a:endParaRPr>
              <a:solidFill>
                <a:srgbClr val="000000"/>
              </a:solidFill>
            </a:endParaRPr>
          </a:p>
          <a:p>
            <a:pPr indent="-304791" lvl="1" marL="755883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>
                <a:solidFill>
                  <a:srgbClr val="000000"/>
                </a:solidFill>
              </a:rPr>
              <a:t>unit</a:t>
            </a:r>
            <a:endParaRPr>
              <a:solidFill>
                <a:srgbClr val="000000"/>
              </a:solidFill>
            </a:endParaRPr>
          </a:p>
          <a:p>
            <a:pPr indent="-304791" lvl="1" marL="755883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>
                <a:solidFill>
                  <a:srgbClr val="000000"/>
                </a:solidFill>
              </a:rPr>
              <a:t>linting</a:t>
            </a:r>
            <a:endParaRPr>
              <a:solidFill>
                <a:srgbClr val="000000"/>
              </a:solidFill>
            </a:endParaRPr>
          </a:p>
          <a:p>
            <a:pPr indent="-304791" lvl="1" marL="755883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>
                <a:solidFill>
                  <a:srgbClr val="000000"/>
                </a:solidFill>
              </a:rPr>
              <a:t>axe-core</a:t>
            </a:r>
            <a:endParaRPr>
              <a:solidFill>
                <a:srgbClr val="000000"/>
              </a:solidFill>
            </a:endParaRPr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>
                <a:solidFill>
                  <a:srgbClr val="000000"/>
                </a:solidFill>
              </a:rPr>
              <a:t>Git hooks and CI for code quality</a:t>
            </a:r>
            <a:endParaRPr>
              <a:solidFill>
                <a:srgbClr val="000000"/>
              </a:solidFill>
            </a:endParaRPr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</a:rPr>
              <a:t>It's important to follow our unit testing and end to end testing patterns to maintain a highly collaborative environment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25" name="Google Shape;425;p67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8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508/Accessibility</a:t>
            </a:r>
            <a:endParaRPr/>
          </a:p>
        </p:txBody>
      </p:sp>
      <p:sp>
        <p:nvSpPr>
          <p:cNvPr id="431" name="Google Shape;431;p68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9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508/Accessibility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37" name="Google Shape;437;p69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</a:rPr>
              <a:t>VSP takes a multiple approach to accessibility testing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38" name="Google Shape;438;p69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70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508/Accessibility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44" name="Google Shape;444;p70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>
                <a:solidFill>
                  <a:srgbClr val="000000"/>
                </a:solidFill>
              </a:rPr>
              <a:t>Add the </a:t>
            </a:r>
            <a:r>
              <a:rPr lang="en-US" u="sng">
                <a:solidFill>
                  <a:schemeClr val="dk1"/>
                </a:solidFill>
                <a:hlinkClick r:id="rId3"/>
              </a:rPr>
              <a:t>aXe browser plugin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45" name="Google Shape;445;p70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1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508/Accessibility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1" name="Google Shape;451;p71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rgbClr val="000000"/>
                </a:solidFill>
              </a:rPr>
              <a:t>Rendered pages must pass an aXe check in e2e suite </a:t>
            </a:r>
            <a:endParaRPr>
              <a:solidFill>
                <a:srgbClr val="000000"/>
              </a:solidFill>
            </a:endParaRPr>
          </a:p>
          <a:p>
            <a:pPr indent="-304792" lvl="0" marL="30479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u="sng">
                <a:solidFill>
                  <a:schemeClr val="dk1"/>
                </a:solidFill>
                <a:hlinkClick r:id="rId3"/>
              </a:rPr>
              <a:t>axeCheck helper function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2" name="Google Shape;452;p71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2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508/Accessibility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8" name="Google Shape;458;p72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rgbClr val="000000"/>
                </a:solidFill>
              </a:rPr>
              <a:t>Applications should be usable with just a keyboard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59" name="Google Shape;459;p72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3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508/Accessibility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5" name="Google Shape;465;p73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rgbClr val="000000"/>
                </a:solidFill>
              </a:rPr>
              <a:t>Ensure proper keyboard focus settings for single-page apps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6" name="Google Shape;466;p73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4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508/Accessibility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2" name="Google Shape;472;p74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rgbClr val="000000"/>
                </a:solidFill>
              </a:rPr>
              <a:t>Ensure headings are properly nested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73" name="Google Shape;473;p74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5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General</a:t>
            </a:r>
            <a:endParaRPr/>
          </a:p>
        </p:txBody>
      </p:sp>
      <p:sp>
        <p:nvSpPr>
          <p:cNvPr id="479" name="Google Shape;479;p75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Introductions</a:t>
            </a:r>
            <a:endParaRPr/>
          </a:p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6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General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5" name="Google Shape;485;p76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  <p:sp>
        <p:nvSpPr>
          <p:cNvPr id="486" name="Google Shape;486;p76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Reminder, VSP engineers are available to review and/or discuss changes!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77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Resources</a:t>
            </a:r>
            <a:endParaRPr/>
          </a:p>
        </p:txBody>
      </p:sp>
      <p:sp>
        <p:nvSpPr>
          <p:cNvPr id="492" name="Google Shape;492;p77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78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Bitter"/>
              <a:buNone/>
            </a:pPr>
            <a:r>
              <a:rPr lang="en-US">
                <a:solidFill>
                  <a:schemeClr val="dk1"/>
                </a:solidFill>
              </a:rPr>
              <a:t>Resources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8" name="Google Shape;498;p78"/>
          <p:cNvSpPr txBox="1"/>
          <p:nvPr>
            <p:ph idx="1" type="body"/>
          </p:nvPr>
        </p:nvSpPr>
        <p:spPr>
          <a:xfrm>
            <a:off x="609600" y="1525575"/>
            <a:ext cx="113271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/>
              <a:t>Slack Channels</a:t>
            </a:r>
            <a:endParaRPr/>
          </a:p>
          <a:p>
            <a:pPr indent="-304791" lvl="1" marL="755883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3"/>
              </a:rPr>
              <a:t>#vfs-platform-support</a:t>
            </a:r>
            <a:endParaRPr/>
          </a:p>
          <a:p>
            <a:pPr indent="-304791" lvl="1" marL="755883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4"/>
              </a:rPr>
              <a:t>#vfs-all-teams</a:t>
            </a:r>
            <a:endParaRPr>
              <a:solidFill>
                <a:srgbClr val="000000"/>
              </a:solidFill>
            </a:endParaRPr>
          </a:p>
          <a:p>
            <a:pPr indent="-304791" lvl="1" marL="755883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5"/>
              </a:rPr>
              <a:t>#by-light-general</a:t>
            </a:r>
            <a:endParaRPr>
              <a:solidFill>
                <a:schemeClr val="dk1"/>
              </a:solidFill>
            </a:endParaRPr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6"/>
              </a:rPr>
              <a:t>VA Digital Service - Developer Documentation</a:t>
            </a:r>
            <a:endParaRPr>
              <a:solidFill>
                <a:schemeClr val="dk1"/>
              </a:solidFill>
            </a:endParaRPr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7"/>
              </a:rPr>
              <a:t>Onboarding for External Contractors</a:t>
            </a:r>
            <a:endParaRPr>
              <a:solidFill>
                <a:schemeClr val="dk1"/>
              </a:solidFill>
            </a:endParaRPr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u="sng">
                <a:solidFill>
                  <a:schemeClr val="dk1"/>
                </a:solidFill>
                <a:hlinkClick r:id="rId8"/>
              </a:rPr>
              <a:t>Engineering best practices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dk1"/>
                </a:solidFill>
              </a:rPr>
              <a:t>Slack/GitHub Groups</a:t>
            </a:r>
            <a:endParaRPr u="sng">
              <a:solidFill>
                <a:schemeClr val="dk1"/>
              </a:solidFill>
            </a:endParaRPr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frontend-review-group</a:t>
            </a:r>
            <a:endParaRPr/>
          </a:p>
          <a:p>
            <a:pPr indent="-304792" lvl="0" marL="304792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backend-review-group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9" name="Google Shape;499;p78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79"/>
          <p:cNvSpPr txBox="1"/>
          <p:nvPr>
            <p:ph idx="1" type="body"/>
          </p:nvPr>
        </p:nvSpPr>
        <p:spPr>
          <a:xfrm>
            <a:off x="609600" y="330200"/>
            <a:ext cx="10972800" cy="58419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>
                <a:latin typeface="Bitter"/>
                <a:ea typeface="Bitter"/>
                <a:cs typeface="Bitter"/>
                <a:sym typeface="Bitter"/>
              </a:rPr>
              <a:t>5-minute survey</a:t>
            </a:r>
            <a:endParaRPr sz="2400">
              <a:latin typeface="Bitter"/>
              <a:ea typeface="Bitter"/>
              <a:cs typeface="Bitter"/>
              <a:sym typeface="Bitter"/>
            </a:endParaRPr>
          </a:p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rgbClr val="EFEFEF"/>
                </a:solidFill>
                <a:latin typeface="Bitter"/>
                <a:ea typeface="Bitter"/>
                <a:cs typeface="Bitter"/>
                <a:sym typeface="Bitter"/>
                <a:hlinkClick r:id="rId3"/>
              </a:rPr>
              <a:t>Link to survey</a:t>
            </a:r>
            <a:endParaRPr sz="2400">
              <a:solidFill>
                <a:srgbClr val="EFEFEF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0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are you feeling?</a:t>
            </a:r>
            <a:endParaRPr/>
          </a:p>
        </p:txBody>
      </p:sp>
      <p:sp>
        <p:nvSpPr>
          <p:cNvPr id="512" name="Google Shape;512;p80"/>
          <p:cNvSpPr txBox="1"/>
          <p:nvPr>
            <p:ph idx="1" type="body"/>
          </p:nvPr>
        </p:nvSpPr>
        <p:spPr>
          <a:xfrm>
            <a:off x="609600" y="1525587"/>
            <a:ext cx="5283300" cy="46467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/>
              <a:t>Has anything changed?</a:t>
            </a:r>
            <a:endParaRPr/>
          </a:p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What are you excited about?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What are you nervous about?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What questions do you have?</a:t>
            </a:r>
            <a:endParaRPr/>
          </a:p>
        </p:txBody>
      </p:sp>
      <p:sp>
        <p:nvSpPr>
          <p:cNvPr id="513" name="Google Shape;513;p80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3F3F3"/>
                </a:solidFill>
              </a:rPr>
              <a:t>UX ONBOARDING</a:t>
            </a:r>
            <a:endParaRPr b="1" sz="16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81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>
                <a:latin typeface="Bitter"/>
                <a:ea typeface="Bitter"/>
                <a:cs typeface="Bitter"/>
                <a:sym typeface="Bitter"/>
              </a:rPr>
              <a:t>Thank you!</a:t>
            </a:r>
            <a:endParaRPr/>
          </a:p>
        </p:txBody>
      </p:sp>
      <p:sp>
        <p:nvSpPr>
          <p:cNvPr id="519" name="Google Shape;519;p81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5685" y="2033586"/>
            <a:ext cx="957007" cy="95700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2"/>
          <p:cNvSpPr txBox="1"/>
          <p:nvPr>
            <p:ph type="title"/>
          </p:nvPr>
        </p:nvSpPr>
        <p:spPr>
          <a:xfrm>
            <a:off x="609600" y="685800"/>
            <a:ext cx="10058400" cy="839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>
                <a:latin typeface="Bitter"/>
                <a:ea typeface="Bitter"/>
                <a:cs typeface="Bitter"/>
                <a:sym typeface="Bitter"/>
              </a:rPr>
              <a:t>Who we are</a:t>
            </a:r>
            <a:endParaRPr/>
          </a:p>
        </p:txBody>
      </p:sp>
      <p:pic>
        <p:nvPicPr>
          <p:cNvPr id="181" name="Google Shape;181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96548" y="2034427"/>
            <a:ext cx="955303" cy="955303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2"/>
          <p:cNvSpPr txBox="1"/>
          <p:nvPr>
            <p:ph idx="1" type="body"/>
          </p:nvPr>
        </p:nvSpPr>
        <p:spPr>
          <a:xfrm>
            <a:off x="3182469" y="2033586"/>
            <a:ext cx="2205319" cy="8484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None/>
            </a:pPr>
            <a:r>
              <a:rPr b="1" lang="en-US" sz="1600"/>
              <a:t>Bill Tran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454454"/>
              </a:buClr>
              <a:buSzPts val="1600"/>
              <a:buNone/>
            </a:pPr>
            <a:r>
              <a:rPr lang="en-US" sz="1600"/>
              <a:t>Frontend Engineer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454454"/>
              </a:buClr>
              <a:buSzPts val="1600"/>
              <a:buNone/>
            </a:pPr>
            <a:r>
              <a:rPr lang="en-US" sz="1600"/>
              <a:t>VSP Product Support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454454"/>
              </a:buClr>
              <a:buSzPts val="1600"/>
              <a:buNone/>
            </a:pPr>
            <a:r>
              <a:rPr lang="en-US" sz="1600"/>
              <a:t>Slack: @Bill John Tran</a:t>
            </a:r>
            <a:endParaRPr b="1" sz="1600"/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454454"/>
              </a:buClr>
              <a:buSzPts val="1600"/>
              <a:buNone/>
            </a:pPr>
            <a:r>
              <a:t/>
            </a:r>
            <a:endParaRPr b="1" sz="1600"/>
          </a:p>
        </p:txBody>
      </p:sp>
      <p:sp>
        <p:nvSpPr>
          <p:cNvPr id="183" name="Google Shape;183;p32"/>
          <p:cNvSpPr txBox="1"/>
          <p:nvPr/>
        </p:nvSpPr>
        <p:spPr>
          <a:xfrm>
            <a:off x="7306233" y="2033586"/>
            <a:ext cx="2402543" cy="10397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None/>
            </a:pPr>
            <a:r>
              <a:rPr b="1" lang="en-US" sz="1600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Trevor Pierce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Accessibility Expert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VSP Product Support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None/>
            </a:pPr>
            <a:r>
              <a:rPr lang="en-US" sz="1600">
                <a:solidFill>
                  <a:srgbClr val="45445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Slack: @Trevor Pierce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None/>
            </a:pPr>
            <a:r>
              <a:t/>
            </a:r>
            <a:endParaRPr b="1" sz="1600">
              <a:solidFill>
                <a:srgbClr val="454454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84" name="Google Shape;184;p32"/>
          <p:cNvSpPr txBox="1"/>
          <p:nvPr>
            <p:ph idx="2" type="body"/>
          </p:nvPr>
        </p:nvSpPr>
        <p:spPr>
          <a:xfrm>
            <a:off x="609600" y="330200"/>
            <a:ext cx="10058400" cy="3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chemeClr val="dk2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  <p:pic>
        <p:nvPicPr>
          <p:cNvPr id="185" name="Google Shape;18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86418" y="2032028"/>
            <a:ext cx="960120" cy="960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Introductions</a:t>
            </a:r>
            <a:endParaRPr/>
          </a:p>
        </p:txBody>
      </p:sp>
      <p:sp>
        <p:nvSpPr>
          <p:cNvPr id="192" name="Google Shape;192;p33"/>
          <p:cNvSpPr txBox="1"/>
          <p:nvPr>
            <p:ph idx="1" type="body"/>
          </p:nvPr>
        </p:nvSpPr>
        <p:spPr>
          <a:xfrm>
            <a:off x="609600" y="1525587"/>
            <a:ext cx="5283300" cy="46467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/>
              <a:t>One minute each: </a:t>
            </a:r>
            <a:endParaRPr/>
          </a:p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AutoNum type="arabicPeriod"/>
            </a:pPr>
            <a:r>
              <a:rPr lang="en-US"/>
              <a:t>Name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/>
              <a:t>Role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-US"/>
              <a:t>If you couldn’t be a developer anymore  what would you be?</a:t>
            </a:r>
            <a:endParaRPr/>
          </a:p>
        </p:txBody>
      </p:sp>
      <p:sp>
        <p:nvSpPr>
          <p:cNvPr id="193" name="Google Shape;193;p33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F3F3F3"/>
                </a:solidFill>
              </a:rPr>
              <a:t>ENGINEERING ONBOARDING</a:t>
            </a:r>
            <a:endParaRPr b="1" sz="16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609600" y="685800"/>
            <a:ext cx="100584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00"/>
              <a:buFont typeface="Bitter"/>
              <a:buNone/>
            </a:pPr>
            <a:r>
              <a:rPr lang="en-US"/>
              <a:t>VSP Development Support Team</a:t>
            </a:r>
            <a:endParaRPr/>
          </a:p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609600" y="1525587"/>
            <a:ext cx="9866400" cy="4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279392" lvl="0" marL="304792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Char char="•"/>
            </a:pPr>
            <a:r>
              <a:rPr lang="en-US" sz="1600"/>
              <a:t>VSP &amp; VFS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Char char="•"/>
            </a:pPr>
            <a:r>
              <a:rPr lang="en-US" sz="1600"/>
              <a:t>Veteran Services Platform (VSP)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Veteran Facing Services (VFS)</a:t>
            </a:r>
            <a:endParaRPr sz="1600"/>
          </a:p>
          <a:p>
            <a:pPr indent="-279392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Char char="•"/>
            </a:pPr>
            <a:r>
              <a:rPr lang="en-US" sz="1600"/>
              <a:t>Names and roles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Andrea Hewitt - Project Manager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Layla Soileau - Designer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Emily Waggoner - Designer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Bill Tran -  Front-end Engineer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Trevor Pierce - Accessibility Expert / Front End Engineer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Peter Hill - Test Engineer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</a:pPr>
            <a:r>
              <a:rPr lang="en-US" sz="1600"/>
              <a:t>TBD - Back-end Engineer</a:t>
            </a:r>
            <a:endParaRPr sz="1600"/>
          </a:p>
          <a:p>
            <a:pPr indent="-279392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Char char="•"/>
            </a:pPr>
            <a:r>
              <a:rPr lang="en-US" sz="1600"/>
              <a:t>DSVA Slack</a:t>
            </a:r>
            <a:endParaRPr sz="1600"/>
          </a:p>
          <a:p>
            <a:pPr indent="-279391" lvl="1" marL="755883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1600"/>
              <a:buFont typeface="Arial"/>
              <a:buChar char="•"/>
            </a:pPr>
            <a:r>
              <a:rPr lang="en-US" sz="1600" u="sng">
                <a:solidFill>
                  <a:schemeClr val="dk1"/>
                </a:solidFill>
                <a:hlinkClick r:id="rId3"/>
              </a:rPr>
              <a:t>#vfs-platform-support</a:t>
            </a:r>
            <a:r>
              <a:rPr lang="en-US" sz="1600"/>
              <a:t> channel</a:t>
            </a:r>
            <a:endParaRPr sz="1600"/>
          </a:p>
          <a:p>
            <a:pPr indent="0" lvl="0" marL="304792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454454"/>
              </a:buClr>
              <a:buSzPts val="2000"/>
              <a:buNone/>
            </a:pPr>
            <a:r>
              <a:t/>
            </a:r>
            <a:endParaRPr sz="20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0" name="Google Shape;200;p34"/>
          <p:cNvSpPr txBox="1"/>
          <p:nvPr>
            <p:ph idx="2" type="body"/>
          </p:nvPr>
        </p:nvSpPr>
        <p:spPr>
          <a:xfrm>
            <a:off x="609600" y="330200"/>
            <a:ext cx="10058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A7A7"/>
              </a:buClr>
              <a:buSzPts val="1600"/>
              <a:buFont typeface="Source Sans Pro"/>
              <a:buNone/>
            </a:pPr>
            <a:r>
              <a:rPr b="1" lang="en-US" sz="1600">
                <a:solidFill>
                  <a:srgbClr val="A7A7A7"/>
                </a:solidFill>
              </a:rPr>
              <a:t>ENGINEERING</a:t>
            </a:r>
            <a:r>
              <a:rPr b="1" lang="en-US" sz="1600" cap="none">
                <a:solidFill>
                  <a:srgbClr val="A7A7A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ONBOARDING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609600" y="2944048"/>
            <a:ext cx="109728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itter"/>
              <a:buNone/>
            </a:pPr>
            <a:r>
              <a:rPr lang="en-US"/>
              <a:t>Getting Setup</a:t>
            </a:r>
            <a:endParaRPr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609600" y="2429129"/>
            <a:ext cx="109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67"/>
              <a:buFont typeface="Source Sans Pro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rown Bag Template">
  <a:themeElements>
    <a:clrScheme name="Brown Bag Template">
      <a:dk1>
        <a:srgbClr val="0070BC"/>
      </a:dk1>
      <a:lt1>
        <a:srgbClr val="1A5484"/>
      </a:lt1>
      <a:dk2>
        <a:srgbClr val="A7A7A7"/>
      </a:dk2>
      <a:lt2>
        <a:srgbClr val="535353"/>
      </a:lt2>
      <a:accent1>
        <a:srgbClr val="0070BC"/>
      </a:accent1>
      <a:accent2>
        <a:srgbClr val="10385A"/>
      </a:accent2>
      <a:accent3>
        <a:srgbClr val="1A5484"/>
      </a:accent3>
      <a:accent4>
        <a:srgbClr val="0F2F4A"/>
      </a:accent4>
      <a:accent5>
        <a:srgbClr val="0B2439"/>
      </a:accent5>
      <a:accent6>
        <a:srgbClr val="081928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